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8" r:id="rId1"/>
  </p:sldMasterIdLst>
  <p:notesMasterIdLst>
    <p:notesMasterId r:id="rId3"/>
  </p:notesMasterIdLst>
  <p:sldIdLst>
    <p:sldId id="272" r:id="rId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udrey Dufour" initials="AD" lastIdx="4" clrIdx="0"/>
  <p:cmAuthor id="1" name="Murat Yildirim" initials="MY" lastIdx="43" clrIdx="1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2" name="Brian Lawrence Odlaug" initials="BLO" lastIdx="8" clrIdx="2">
    <p:extLst>
      <p:ext uri="{19B8F6BF-5375-455C-9EA6-DF929625EA0E}">
        <p15:presenceInfo xmlns:p15="http://schemas.microsoft.com/office/powerpoint/2012/main" userId="S-1-5-21-1839211835-619659539-556599288-185339" providerId="AD"/>
      </p:ext>
    </p:extLst>
  </p:cmAuthor>
  <p:cmAuthor id="3" name="Alice Field" initials="AF" lastIdx="5" clrIdx="3">
    <p:extLst>
      <p:ext uri="{19B8F6BF-5375-455C-9EA6-DF929625EA0E}">
        <p15:presenceInfo xmlns:p15="http://schemas.microsoft.com/office/powerpoint/2012/main" userId="S-1-5-21-84928900-1697776596-4122394971-624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9366"/>
    <a:srgbClr val="D9D1CC"/>
    <a:srgbClr val="C016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62" autoAdjust="0"/>
    <p:restoredTop sz="94153" autoAdjust="0"/>
  </p:normalViewPr>
  <p:slideViewPr>
    <p:cSldViewPr snapToGrid="0" snapToObjects="1">
      <p:cViewPr varScale="1">
        <p:scale>
          <a:sx n="149" d="100"/>
          <a:sy n="149" d="100"/>
        </p:scale>
        <p:origin x="792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 snapToGrid="0" snapToObjects="1">
      <p:cViewPr varScale="1">
        <p:scale>
          <a:sx n="123" d="100"/>
          <a:sy n="123" d="100"/>
        </p:scale>
        <p:origin x="4080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2/23/2022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50398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799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102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604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978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158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714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184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503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534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7862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608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6152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862713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3381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4913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6111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878288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92349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8664227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403385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627595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86854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194117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679320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911565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814789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1595810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8029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95455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98236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872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20877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3392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76504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901152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Front pag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734312"/>
            <a:ext cx="7260771" cy="1867725"/>
          </a:xfrm>
        </p:spPr>
        <p:txBody>
          <a:bodyPr anchor="t">
            <a:normAutofit/>
          </a:bodyPr>
          <a:lstStyle>
            <a:lvl1pPr algn="l"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da-DK"/>
              <a:t>Click to add presentation title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8200" y="5128617"/>
            <a:ext cx="7260771" cy="1091208"/>
          </a:xfrm>
        </p:spPr>
        <p:txBody>
          <a:bodyPr>
            <a:normAutofit/>
          </a:bodyPr>
          <a:lstStyle>
            <a:lvl1pPr marL="0" indent="0" algn="l">
              <a:buNone/>
              <a:defRPr sz="18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Click to add presentation subtitle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29" y="249928"/>
            <a:ext cx="2463219" cy="411552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879020" y="5055541"/>
            <a:ext cx="10474780" cy="1706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322291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25850"/>
            <a:ext cx="10515600" cy="1127731"/>
          </a:xfrm>
        </p:spPr>
        <p:txBody>
          <a:bodyPr anchor="t">
            <a:normAutofit/>
          </a:bodyPr>
          <a:lstStyle>
            <a:lvl1pPr>
              <a:defRPr sz="4000"/>
            </a:lvl1pPr>
          </a:lstStyle>
          <a:p>
            <a:r>
              <a:rPr lang="da-DK"/>
              <a:t>Click to chapter title</a:t>
            </a:r>
            <a:br>
              <a:rPr lang="da-DK"/>
            </a:br>
            <a:r>
              <a:rPr lang="da-DK"/>
              <a:t>in two lines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822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79020" y="5055541"/>
            <a:ext cx="10474780" cy="17069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5129213"/>
            <a:ext cx="10515600" cy="1100671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Click to add chapter subtitle</a:t>
            </a:r>
          </a:p>
        </p:txBody>
      </p:sp>
    </p:spTree>
    <p:extLst>
      <p:ext uri="{BB962C8B-B14F-4D97-AF65-F5344CB8AC3E}">
        <p14:creationId xmlns:p14="http://schemas.microsoft.com/office/powerpoint/2010/main" val="352626420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4"/>
            <a:ext cx="10515600" cy="524783"/>
          </a:xfrm>
        </p:spPr>
        <p:txBody>
          <a:bodyPr anchor="t">
            <a:normAutofit/>
          </a:bodyPr>
          <a:lstStyle>
            <a:lvl1pPr>
              <a:defRPr sz="18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2"/>
            <a:ext cx="10515600" cy="4351339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1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6460845"/>
            <a:ext cx="5607051" cy="141064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050"/>
              </a:lnSpc>
              <a:spcBef>
                <a:spcPts val="0"/>
              </a:spcBef>
              <a:buNone/>
              <a:defRPr sz="9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960848"/>
      </p:ext>
    </p:extLst>
  </p:cSld>
  <p:clrMapOvr>
    <a:masterClrMapping/>
  </p:clrMapOvr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524782"/>
          </a:xfrm>
        </p:spPr>
        <p:txBody>
          <a:bodyPr anchor="t">
            <a:normAutofit/>
          </a:bodyPr>
          <a:lstStyle>
            <a:lvl1pPr>
              <a:defRPr sz="24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351338"/>
          </a:xfrm>
        </p:spPr>
        <p:txBody>
          <a:bodyPr/>
          <a:lstStyle>
            <a:lvl1pPr>
              <a:defRPr sz="2400"/>
            </a:lvl1pPr>
            <a:lvl2pPr>
              <a:defRPr sz="1800"/>
            </a:lvl2pPr>
            <a:lvl3pPr>
              <a:defRPr sz="14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879020" y="872838"/>
            <a:ext cx="10474780" cy="1706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800509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524783"/>
          </a:xfrm>
        </p:spPr>
        <p:txBody>
          <a:bodyPr anchor="t">
            <a:normAutofit/>
          </a:bodyPr>
          <a:lstStyle>
            <a:lvl1pPr>
              <a:defRPr sz="24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351339"/>
          </a:xfrm>
        </p:spPr>
        <p:txBody>
          <a:bodyPr/>
          <a:lstStyle>
            <a:lvl1pPr>
              <a:defRPr sz="2400"/>
            </a:lvl1pPr>
            <a:lvl2pPr>
              <a:defRPr sz="1900"/>
            </a:lvl2pPr>
            <a:lvl3pPr>
              <a:defRPr sz="15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6422373"/>
            <a:ext cx="5607051" cy="17953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461562"/>
      </p:ext>
    </p:extLst>
  </p:cSld>
  <p:clrMapOvr>
    <a:masterClrMapping/>
  </p:clrMapOvr>
  <p:hf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&amp; 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507713"/>
          </a:xfrm>
        </p:spPr>
        <p:txBody>
          <a:bodyPr anchor="t">
            <a:normAutofit/>
          </a:bodyPr>
          <a:lstStyle>
            <a:lvl1pPr>
              <a:defRPr sz="24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371600"/>
            <a:ext cx="10515600" cy="4351339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a-DK"/>
              <a:t>Click to add text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6422373"/>
            <a:ext cx="5607051" cy="17953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413188"/>
      </p:ext>
    </p:extLst>
  </p:cSld>
  <p:clrMapOvr>
    <a:masterClrMapping/>
  </p:clrMapOvr>
  <p:hf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&amp; 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507713"/>
          </a:xfrm>
        </p:spPr>
        <p:txBody>
          <a:bodyPr anchor="t">
            <a:normAutofit/>
          </a:bodyPr>
          <a:lstStyle>
            <a:lvl1pPr>
              <a:defRPr sz="24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371600"/>
            <a:ext cx="10515600" cy="4351338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a-DK"/>
              <a:t>Click to add text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1047478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838713" y="6356350"/>
            <a:ext cx="8958430" cy="365125"/>
          </a:xfrm>
        </p:spPr>
        <p:txBody>
          <a:bodyPr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0559289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2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507712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5720"/>
            <a:ext cx="5224272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1375720"/>
            <a:ext cx="5224272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10474780" cy="1706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620116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524781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375720"/>
            <a:ext cx="5224272" cy="4351338"/>
          </a:xfrm>
        </p:spPr>
        <p:txBody>
          <a:bodyPr/>
          <a:lstStyle>
            <a:lvl1pPr marL="0" indent="0">
              <a:buNone/>
              <a:defRPr sz="2400" baseline="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6129528" y="1375720"/>
            <a:ext cx="5224272" cy="4351338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10474780" cy="1706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280620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0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r>
              <a:rPr lang="en-US"/>
              <a:t>$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911407"/>
            <a:ext cx="12192000" cy="59465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734312"/>
            <a:ext cx="7260771" cy="1867725"/>
          </a:xfrm>
        </p:spPr>
        <p:txBody>
          <a:bodyPr anchor="t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da-DK"/>
              <a:t>Click to add presentation title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29" y="249928"/>
            <a:ext cx="2463219" cy="411552"/>
          </a:xfrm>
          <a:prstGeom prst="rect">
            <a:avLst/>
          </a:prstGeom>
        </p:spPr>
      </p:pic>
      <p:cxnSp>
        <p:nvCxnSpPr>
          <p:cNvPr id="13" name="Straight Connector 12"/>
          <p:cNvCxnSpPr/>
          <p:nvPr userDrawn="1"/>
        </p:nvCxnSpPr>
        <p:spPr>
          <a:xfrm>
            <a:off x="879020" y="5055541"/>
            <a:ext cx="10474780" cy="17069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839638" y="5129213"/>
            <a:ext cx="7261225" cy="1090612"/>
          </a:xfrm>
        </p:spPr>
        <p:txBody>
          <a:bodyPr>
            <a:noAutofit/>
          </a:bodyPr>
          <a:lstStyle>
            <a:lvl1pPr marL="0" indent="0">
              <a:buNone/>
              <a:defRPr sz="1800" b="1" baseline="0">
                <a:solidFill>
                  <a:schemeClr val="accent2"/>
                </a:solidFill>
              </a:defRPr>
            </a:lvl1pPr>
            <a:lvl2pPr marL="457200" indent="0">
              <a:buNone/>
              <a:defRPr sz="1800" b="1">
                <a:solidFill>
                  <a:schemeClr val="accent2"/>
                </a:solidFill>
              </a:defRPr>
            </a:lvl2pPr>
            <a:lvl3pPr marL="914400" indent="0">
              <a:buNone/>
              <a:defRPr sz="1800" b="1">
                <a:solidFill>
                  <a:schemeClr val="accent2"/>
                </a:solidFill>
              </a:defRPr>
            </a:lvl3pPr>
            <a:lvl4pPr marL="1371600" indent="0">
              <a:buNone/>
              <a:defRPr sz="1800" b="1">
                <a:solidFill>
                  <a:schemeClr val="accent2"/>
                </a:solidFill>
              </a:defRPr>
            </a:lvl4pPr>
            <a:lvl5pPr marL="1828800" indent="0">
              <a:buNone/>
              <a:defRPr sz="1800" b="1">
                <a:solidFill>
                  <a:schemeClr val="accent2"/>
                </a:solidFill>
              </a:defRPr>
            </a:lvl5pPr>
          </a:lstStyle>
          <a:p>
            <a:pPr lvl="0"/>
            <a:r>
              <a:rPr lang="da-DK"/>
              <a:t>Click to add presentation subtitle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5815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1 column bullets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4988065" cy="685077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29589"/>
            <a:ext cx="4988065" cy="4766254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365125"/>
            <a:ext cx="5224272" cy="5599070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4947245" cy="806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975417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1 column content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5004250" cy="685077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29589"/>
            <a:ext cx="5004250" cy="4752228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365125"/>
            <a:ext cx="5224272" cy="5582594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4947245" cy="806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005336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668174"/>
            <a:ext cx="10515600" cy="2284072"/>
          </a:xfrm>
        </p:spPr>
        <p:txBody>
          <a:bodyPr anchor="t">
            <a:normAutofit/>
          </a:bodyPr>
          <a:lstStyle>
            <a:lvl1pPr>
              <a:defRPr sz="4000" baseline="0">
                <a:solidFill>
                  <a:schemeClr val="accent1"/>
                </a:solidFill>
              </a:defRPr>
            </a:lvl1pPr>
          </a:lstStyle>
          <a:p>
            <a:r>
              <a:rPr lang="da-DK"/>
              <a:t>Click to add large statement or quote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838200" y="1734313"/>
            <a:ext cx="709943" cy="9338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da-DK" sz="12000"/>
              <a:t>”</a:t>
            </a:r>
            <a:endParaRPr lang="en-US" sz="1200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5205413"/>
            <a:ext cx="5607050" cy="679450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a-DK"/>
              <a:t>Click to add Quote Byline</a:t>
            </a:r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1"/>
            <a:ext cx="12192000" cy="822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79020" y="5113927"/>
            <a:ext cx="10474780" cy="17069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147726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668174"/>
            <a:ext cx="10515600" cy="2284072"/>
          </a:xfrm>
        </p:spPr>
        <p:txBody>
          <a:bodyPr anchor="t">
            <a:normAutofit/>
          </a:bodyPr>
          <a:lstStyle>
            <a:lvl1pPr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da-DK"/>
              <a:t>Click to add large statement or quote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838200" y="1734313"/>
            <a:ext cx="709943" cy="9338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da-DK" sz="12000"/>
              <a:t>”</a:t>
            </a:r>
            <a:endParaRPr lang="en-US" sz="1200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5205413"/>
            <a:ext cx="5607050" cy="679450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a-DK"/>
              <a:t>Click to add Quote Byline</a:t>
            </a:r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79020" y="5113927"/>
            <a:ext cx="10474780" cy="1706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33245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to add a picture</a:t>
            </a:r>
          </a:p>
        </p:txBody>
      </p:sp>
    </p:spTree>
    <p:extLst>
      <p:ext uri="{BB962C8B-B14F-4D97-AF65-F5344CB8AC3E}">
        <p14:creationId xmlns:p14="http://schemas.microsoft.com/office/powerpoint/2010/main" val="85597522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734312"/>
            <a:ext cx="7260771" cy="1867725"/>
          </a:xfrm>
        </p:spPr>
        <p:txBody>
          <a:bodyPr anchor="t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da-DK"/>
              <a:t>Click to add thank you statement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29" y="249928"/>
            <a:ext cx="2463219" cy="411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8093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96DAC541-7B7A-43D3-8B79-37D633B846F1}">
                <asvg:svgBlip xmlns:asvg="http://schemas.microsoft.com/office/drawing/2016/SVG/main" r:embed="rId55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31880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  <p:sldLayoutId id="2147483706" r:id="rId18"/>
    <p:sldLayoutId id="2147483707" r:id="rId19"/>
    <p:sldLayoutId id="2147483708" r:id="rId20"/>
    <p:sldLayoutId id="2147483709" r:id="rId21"/>
    <p:sldLayoutId id="2147483710" r:id="rId22"/>
    <p:sldLayoutId id="2147483711" r:id="rId23"/>
    <p:sldLayoutId id="2147483712" r:id="rId24"/>
    <p:sldLayoutId id="2147483713" r:id="rId25"/>
    <p:sldLayoutId id="2147483714" r:id="rId26"/>
    <p:sldLayoutId id="2147483715" r:id="rId27"/>
    <p:sldLayoutId id="2147483716" r:id="rId28"/>
    <p:sldLayoutId id="2147483717" r:id="rId29"/>
    <p:sldLayoutId id="2147483718" r:id="rId30"/>
    <p:sldLayoutId id="2147483719" r:id="rId31"/>
    <p:sldLayoutId id="2147483720" r:id="rId32"/>
    <p:sldLayoutId id="2147483721" r:id="rId33"/>
    <p:sldLayoutId id="2147483722" r:id="rId34"/>
    <p:sldLayoutId id="2147483723" r:id="rId35"/>
    <p:sldLayoutId id="2147483724" r:id="rId36"/>
    <p:sldLayoutId id="2147483725" r:id="rId37"/>
    <p:sldLayoutId id="2147483726" r:id="rId38"/>
    <p:sldLayoutId id="2147483727" r:id="rId39"/>
    <p:sldLayoutId id="2147483728" r:id="rId40"/>
    <p:sldLayoutId id="2147483729" r:id="rId41"/>
    <p:sldLayoutId id="2147483730" r:id="rId42"/>
    <p:sldLayoutId id="2147483731" r:id="rId43"/>
    <p:sldLayoutId id="2147483732" r:id="rId44"/>
    <p:sldLayoutId id="2147483733" r:id="rId45"/>
    <p:sldLayoutId id="2147483661" r:id="rId46"/>
    <p:sldLayoutId id="2147483664" r:id="rId47"/>
    <p:sldLayoutId id="2147483669" r:id="rId48"/>
    <p:sldLayoutId id="2147483654" r:id="rId49"/>
    <p:sldLayoutId id="2147483663" r:id="rId50"/>
    <p:sldLayoutId id="2147483666" r:id="rId51"/>
    <p:sldLayoutId id="2147483665" r:id="rId5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64948C9-1282-42A9-8701-EB652235528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B59E5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Schizophrenia</a:t>
            </a:r>
            <a:endParaRPr lang="da-DK" dirty="0"/>
          </a:p>
        </p:txBody>
      </p:sp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Disorders included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20"/>
          </p:nvPr>
        </p:nvSpPr>
        <p:spPr>
          <a:xfrm>
            <a:off x="835026" y="2132378"/>
            <a:ext cx="4241799" cy="4415215"/>
          </a:xfrm>
        </p:spPr>
        <p:txBody>
          <a:bodyPr>
            <a:noAutofit/>
          </a:bodyPr>
          <a:lstStyle/>
          <a:p>
            <a:pPr eaLnBrk="1" hangingPunct="1">
              <a:spcBef>
                <a:spcPts val="600"/>
              </a:spcBef>
              <a:defRPr/>
            </a:pPr>
            <a:r>
              <a:rPr lang="en-US" sz="1800" dirty="0"/>
              <a:t>Schizophrenia</a:t>
            </a:r>
          </a:p>
          <a:p>
            <a:pPr eaLnBrk="1" hangingPunct="1">
              <a:spcBef>
                <a:spcPts val="600"/>
              </a:spcBef>
              <a:defRPr/>
            </a:pPr>
            <a:r>
              <a:rPr lang="en-US" sz="1800" dirty="0"/>
              <a:t>Schizoaffective disorder</a:t>
            </a:r>
          </a:p>
          <a:p>
            <a:pPr eaLnBrk="1" hangingPunct="1">
              <a:spcBef>
                <a:spcPts val="600"/>
              </a:spcBef>
              <a:defRPr/>
            </a:pPr>
            <a:r>
              <a:rPr lang="en-US" sz="1800" dirty="0"/>
              <a:t>Delusional disorder</a:t>
            </a:r>
          </a:p>
          <a:p>
            <a:pPr eaLnBrk="1" hangingPunct="1">
              <a:spcBef>
                <a:spcPts val="600"/>
              </a:spcBef>
              <a:defRPr/>
            </a:pPr>
            <a:r>
              <a:rPr lang="en-US" sz="1800" dirty="0"/>
              <a:t>Brief psychotic disorder</a:t>
            </a:r>
          </a:p>
          <a:p>
            <a:pPr>
              <a:spcBef>
                <a:spcPts val="600"/>
              </a:spcBef>
              <a:defRPr/>
            </a:pPr>
            <a:r>
              <a:rPr lang="en-US" sz="1800" dirty="0"/>
              <a:t>Schizophreniform disorder</a:t>
            </a:r>
          </a:p>
          <a:p>
            <a:pPr eaLnBrk="1" hangingPunct="1">
              <a:spcBef>
                <a:spcPts val="600"/>
              </a:spcBef>
              <a:defRPr/>
            </a:pPr>
            <a:r>
              <a:rPr lang="en-US" sz="1800" dirty="0">
                <a:solidFill>
                  <a:srgbClr val="A49366"/>
                </a:solidFill>
              </a:rPr>
              <a:t>Shared psychotic disorder (excluded)</a:t>
            </a:r>
          </a:p>
          <a:p>
            <a:pPr eaLnBrk="1" hangingPunct="1">
              <a:spcBef>
                <a:spcPts val="600"/>
              </a:spcBef>
              <a:defRPr/>
            </a:pPr>
            <a:r>
              <a:rPr lang="en-US" sz="1800" dirty="0"/>
              <a:t>Psychotic disorder due to general medical condition</a:t>
            </a:r>
          </a:p>
          <a:p>
            <a:pPr eaLnBrk="1" hangingPunct="1">
              <a:spcBef>
                <a:spcPts val="600"/>
              </a:spcBef>
              <a:defRPr/>
            </a:pPr>
            <a:r>
              <a:rPr lang="en-US" sz="1800" dirty="0"/>
              <a:t>Substance induced psychotic disorder</a:t>
            </a:r>
          </a:p>
          <a:p>
            <a:pPr eaLnBrk="1" hangingPunct="1">
              <a:spcBef>
                <a:spcPts val="600"/>
              </a:spcBef>
              <a:defRPr/>
            </a:pPr>
            <a:r>
              <a:rPr lang="en-US" sz="1800" dirty="0">
                <a:solidFill>
                  <a:srgbClr val="A49366"/>
                </a:solidFill>
              </a:rPr>
              <a:t>Psychotic disorder Not Otherwise Specified (excluded)</a:t>
            </a:r>
          </a:p>
          <a:p>
            <a:pPr eaLnBrk="1" hangingPunct="1">
              <a:spcBef>
                <a:spcPts val="600"/>
              </a:spcBef>
              <a:defRPr/>
            </a:pPr>
            <a:endParaRPr lang="en-US" sz="1600" dirty="0"/>
          </a:p>
        </p:txBody>
      </p:sp>
      <p:sp>
        <p:nvSpPr>
          <p:cNvPr id="7" name="Content Placeholder 5"/>
          <p:cNvSpPr>
            <a:spLocks noGrp="1"/>
          </p:cNvSpPr>
          <p:nvPr>
            <p:ph idx="21"/>
          </p:nvPr>
        </p:nvSpPr>
        <p:spPr>
          <a:xfrm>
            <a:off x="6132702" y="2132377"/>
            <a:ext cx="5519549" cy="4415215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1800" dirty="0"/>
              <a:t>Schizophrenia</a:t>
            </a:r>
          </a:p>
          <a:p>
            <a:pPr>
              <a:spcBef>
                <a:spcPts val="600"/>
              </a:spcBef>
              <a:defRPr/>
            </a:pPr>
            <a:r>
              <a:rPr lang="en-US" sz="1800" dirty="0"/>
              <a:t>Schizoaffective disorder</a:t>
            </a:r>
          </a:p>
          <a:p>
            <a:pPr eaLnBrk="1" hangingPunct="1">
              <a:spcBef>
                <a:spcPts val="600"/>
              </a:spcBef>
              <a:defRPr/>
            </a:pP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Schizotypal disorder</a:t>
            </a:r>
          </a:p>
          <a:p>
            <a:pPr eaLnBrk="1" hangingPunct="1">
              <a:spcBef>
                <a:spcPts val="600"/>
              </a:spcBef>
              <a:defRPr/>
            </a:pPr>
            <a:r>
              <a:rPr lang="en-US" sz="1800" dirty="0"/>
              <a:t>Delusional disorder</a:t>
            </a:r>
          </a:p>
          <a:p>
            <a:pPr eaLnBrk="1" hangingPunct="1">
              <a:spcBef>
                <a:spcPts val="600"/>
              </a:spcBef>
              <a:defRPr/>
            </a:pPr>
            <a:r>
              <a:rPr lang="en-US" sz="1800" dirty="0"/>
              <a:t>Brief psychotic disorder </a:t>
            </a:r>
          </a:p>
          <a:p>
            <a:pPr eaLnBrk="1" hangingPunct="1">
              <a:spcBef>
                <a:spcPts val="600"/>
              </a:spcBef>
              <a:defRPr/>
            </a:pPr>
            <a:r>
              <a:rPr lang="en-US" sz="1800" dirty="0"/>
              <a:t>Schizophreniform disorder</a:t>
            </a:r>
          </a:p>
          <a:p>
            <a:pPr eaLnBrk="1" hangingPunct="1">
              <a:spcBef>
                <a:spcPts val="600"/>
              </a:spcBef>
              <a:defRPr/>
            </a:pPr>
            <a:r>
              <a:rPr lang="en-US" sz="1800" dirty="0"/>
              <a:t>Psychotic disorders induced by another condition</a:t>
            </a:r>
          </a:p>
          <a:p>
            <a:pPr lvl="1" eaLnBrk="1" hangingPunct="1">
              <a:defRPr/>
            </a:pPr>
            <a:r>
              <a:rPr lang="en-US" sz="1600" dirty="0"/>
              <a:t>Substance induced</a:t>
            </a:r>
          </a:p>
          <a:p>
            <a:pPr lvl="1" eaLnBrk="1" hangingPunct="1">
              <a:defRPr/>
            </a:pPr>
            <a:r>
              <a:rPr lang="en-US" sz="1600" dirty="0"/>
              <a:t>Due to general medical condition</a:t>
            </a:r>
          </a:p>
          <a:p>
            <a:pPr eaLnBrk="1" hangingPunct="1">
              <a:spcBef>
                <a:spcPts val="600"/>
              </a:spcBef>
              <a:defRPr/>
            </a:pP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Catatonia </a:t>
            </a:r>
          </a:p>
          <a:p>
            <a:pPr eaLnBrk="1" hangingPunct="1">
              <a:spcBef>
                <a:spcPts val="600"/>
              </a:spcBef>
              <a:defRPr/>
            </a:pP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Other specified and unspecified schizophrenia spectrum and other psychotic disorders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6129528" y="1282241"/>
            <a:ext cx="1539240" cy="689458"/>
            <a:chOff x="6129528" y="1282241"/>
            <a:chExt cx="1539240" cy="689458"/>
          </a:xfrm>
        </p:grpSpPr>
        <p:sp>
          <p:nvSpPr>
            <p:cNvPr id="10" name="Rectangle 9"/>
            <p:cNvSpPr/>
            <p:nvPr/>
          </p:nvSpPr>
          <p:spPr>
            <a:xfrm>
              <a:off x="6129528" y="1282241"/>
              <a:ext cx="1539240" cy="68945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 Placeholder 2"/>
            <p:cNvSpPr txBox="1">
              <a:spLocks/>
            </p:cNvSpPr>
            <p:nvPr/>
          </p:nvSpPr>
          <p:spPr>
            <a:xfrm>
              <a:off x="6132702" y="1417638"/>
              <a:ext cx="1536066" cy="55406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C00000"/>
                </a:buClr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4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0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0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/>
                <a:buNone/>
              </a:pPr>
              <a:r>
                <a:rPr lang="en-US" altLang="en-US" b="1" dirty="0">
                  <a:solidFill>
                    <a:schemeClr val="bg1"/>
                  </a:solidFill>
                </a:rPr>
                <a:t>DSM-5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835026" y="1282241"/>
            <a:ext cx="1539240" cy="689458"/>
            <a:chOff x="6129528" y="1282241"/>
            <a:chExt cx="1539240" cy="689458"/>
          </a:xfrm>
        </p:grpSpPr>
        <p:sp>
          <p:nvSpPr>
            <p:cNvPr id="13" name="Rectangle 12"/>
            <p:cNvSpPr/>
            <p:nvPr/>
          </p:nvSpPr>
          <p:spPr>
            <a:xfrm>
              <a:off x="6129528" y="1282241"/>
              <a:ext cx="1539240" cy="68945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 Placeholder 2"/>
            <p:cNvSpPr txBox="1">
              <a:spLocks/>
            </p:cNvSpPr>
            <p:nvPr/>
          </p:nvSpPr>
          <p:spPr>
            <a:xfrm>
              <a:off x="6132702" y="1417638"/>
              <a:ext cx="1536066" cy="55406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C00000"/>
                </a:buClr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4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0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0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/>
                <a:buNone/>
              </a:pPr>
              <a:r>
                <a:rPr lang="en-US" altLang="en-US" b="1" dirty="0">
                  <a:solidFill>
                    <a:schemeClr val="bg1"/>
                  </a:solidFill>
                </a:rPr>
                <a:t>DSM-IV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3889447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717</TotalTime>
  <Words>76</Words>
  <Application>Microsoft Office PowerPoint</Application>
  <PresentationFormat>Widescreen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Disorders included</vt:lpstr>
    </vt:vector>
  </TitlesOfParts>
  <Company>H. Lundbeck A/S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Definitions and Diagnosis of Schizophrenia</dc:title>
  <dc:creator>Audrey Dufour</dc:creator>
  <cp:lastModifiedBy>Henrik Haase</cp:lastModifiedBy>
  <cp:revision>185</cp:revision>
  <dcterms:created xsi:type="dcterms:W3CDTF">2017-01-30T10:19:13Z</dcterms:created>
  <dcterms:modified xsi:type="dcterms:W3CDTF">2022-02-23T12:15:05Z</dcterms:modified>
</cp:coreProperties>
</file>